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Amatic SC"/>
      <p:regular r:id="rId29"/>
      <p:bold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2dd8f2c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2dd8f2c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Flash memory</a:t>
            </a: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has replaced most magnetic and optical media as it becomes cheaper because it is the more efficient and reliable solution.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ce6e7e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ce6e7e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2dd8f2c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2dd8f2c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Storing data online and in cloud storage is becoming popular as people need to access their data from more than one device.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2dd8f2c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2dd8f2c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22dd8f2c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22dd8f2c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When saving anything on a computer, it may ask you for a </a:t>
            </a:r>
            <a:r>
              <a:rPr b="1"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storage location</a:t>
            </a: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 which is the area where you would like to save the information. </a:t>
            </a:r>
            <a:endParaRPr sz="1200">
              <a:solidFill>
                <a:srgbClr val="45454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By default, most information is saved to your computer hard drive. If you want to move the information to another computer, save it to a removable storage device such as a flash drive.</a:t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ce6e7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ce6e7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2dd8f2c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22dd8f2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ce6e7e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ce6e7e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ce6e7e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ce6e7e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ce6e7e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ce6e7e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22dd8f2c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22dd8f2c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secondary storage device has a larger storage capacity and can store data permanently. The device can be both external and internal to a computer and includes; compact disk, USB drive, hard disk, etc.</a:t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primary storage device is quite smaller in size and it’s designed to capture or hold data for a temporary period. Most primary storage devices are found inside the computer, and they have the fastest access to data. Examples of Primary devices include Cache memory and RAM.</a:t>
            </a:r>
            <a:endParaRPr sz="135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2dd8f2c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2dd8f2c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2dd8f2c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2dd8f2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Today, magnetic storage is one of the most common types of storage used with computers. This technology found mostly on extremely large HDDs or hybrid hard drives.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2dd8f2c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2dd8f2c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5454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Another common storage is optical storage, which uses lasers and lights as its method of reading and writing data.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2599200" y="2138925"/>
            <a:ext cx="3709200" cy="18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STORAGE DEVICES WE USE EVERYDAY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5982075" y="4380130"/>
            <a:ext cx="30546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Presented by Vasilisa Efimova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23100" y="1244425"/>
            <a:ext cx="4919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USB flash drive, jump drive, or thumb drive.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CF (CompactFlash)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 card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MMC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NVMe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725" y="1088925"/>
            <a:ext cx="2392373" cy="138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888" y="1147225"/>
            <a:ext cx="1577425" cy="15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975" y="3257875"/>
            <a:ext cx="1965981" cy="15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931" y="2130037"/>
            <a:ext cx="1740365" cy="20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675" y="3257874"/>
            <a:ext cx="3194775" cy="239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4387475" y="1225225"/>
            <a:ext cx="48090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SDHC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SmartMedia Card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Sony Memory Stick</a:t>
            </a:r>
            <a:endParaRPr sz="1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SD card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xD-Picture Card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1225225"/>
            <a:ext cx="1196871" cy="15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78089">
            <a:off x="2057020" y="1200490"/>
            <a:ext cx="1648034" cy="199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02275"/>
            <a:ext cx="2088825" cy="20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27653">
            <a:off x="3487450" y="1313975"/>
            <a:ext cx="1393575" cy="13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96261">
            <a:off x="2247825" y="3276629"/>
            <a:ext cx="2042400" cy="157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Online and cloud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-161125" y="1237625"/>
            <a:ext cx="4288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Cloud storage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00" y="1299625"/>
            <a:ext cx="51435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225225"/>
            <a:ext cx="3319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OMR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5" y="1583775"/>
            <a:ext cx="2772575" cy="33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450" y="2040425"/>
            <a:ext cx="3997450" cy="17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4275925" y="1177425"/>
            <a:ext cx="4102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Punch card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0" y="328300"/>
            <a:ext cx="11811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None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storage location?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75" y="1327525"/>
            <a:ext cx="4409115" cy="2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5217875" y="1327525"/>
            <a:ext cx="4089900" cy="28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When saving anything on a computer, it may ask you for a </a:t>
            </a:r>
            <a:r>
              <a:rPr b="1"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storage location</a:t>
            </a: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 which is the area where you would like to save the information. </a:t>
            </a:r>
            <a:endParaRPr sz="1200">
              <a:solidFill>
                <a:srgbClr val="45454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5454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By default, most information is saved to your computer hard drive. If you want to move the information to another computer, save it to a removable storage device such as a flash drive.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946838" y="2181350"/>
            <a:ext cx="74439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200">
                <a:solidFill>
                  <a:srgbClr val="FF0000"/>
                </a:solidFill>
              </a:rPr>
              <a:t>Thank </a:t>
            </a:r>
            <a:r>
              <a:rPr lang="ru" sz="4200">
                <a:solidFill>
                  <a:srgbClr val="00FF00"/>
                </a:solidFill>
              </a:rPr>
              <a:t>you</a:t>
            </a:r>
            <a:r>
              <a:rPr lang="ru" sz="4200"/>
              <a:t> </a:t>
            </a:r>
            <a:r>
              <a:rPr lang="ru" sz="4200">
                <a:solidFill>
                  <a:srgbClr val="FF00FF"/>
                </a:solidFill>
              </a:rPr>
              <a:t>for</a:t>
            </a:r>
            <a:r>
              <a:rPr lang="ru" sz="4200"/>
              <a:t> </a:t>
            </a:r>
            <a:r>
              <a:rPr lang="ru" sz="4200">
                <a:highlight>
                  <a:srgbClr val="FFFF00"/>
                </a:highlight>
              </a:rPr>
              <a:t>your</a:t>
            </a:r>
            <a:r>
              <a:rPr lang="ru" sz="4200"/>
              <a:t> </a:t>
            </a:r>
            <a:r>
              <a:rPr lang="ru" sz="4200">
                <a:solidFill>
                  <a:srgbClr val="FFFFFF"/>
                </a:solidFill>
              </a:rPr>
              <a:t>attention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963" y="380525"/>
            <a:ext cx="1520775" cy="15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23100" y="272650"/>
            <a:ext cx="84978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Definition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i="1"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Primary storage device</a:t>
            </a:r>
            <a:endParaRPr i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i="1"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Secondary storage device</a:t>
            </a:r>
            <a:endParaRPr i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lang="ru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Examples of computer storage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Online and cloud</a:t>
            </a:r>
            <a:endParaRPr b="1"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ru">
                <a:solidFill>
                  <a:srgbClr val="0000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storage location?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6000">
                <a:latin typeface="Roboto Mono"/>
                <a:ea typeface="Roboto Mono"/>
                <a:cs typeface="Roboto Mono"/>
                <a:sym typeface="Roboto Mono"/>
              </a:rPr>
              <a:t>Storage device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12550" y="1733375"/>
            <a:ext cx="48813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929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 piece of computer equipment in which information and instructions can be kep</a:t>
            </a:r>
            <a:r>
              <a:rPr lang="ru">
                <a:solidFill>
                  <a:srgbClr val="2929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 =))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76655">
            <a:off x="4948900" y="1831750"/>
            <a:ext cx="3169174" cy="31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i="1" lang="ru">
                <a:latin typeface="Roboto Mono"/>
                <a:ea typeface="Roboto Mono"/>
                <a:cs typeface="Roboto Mono"/>
                <a:sym typeface="Roboto Mono"/>
              </a:rPr>
              <a:t> of storage</a:t>
            </a: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u="sng">
                <a:latin typeface="Roboto Mono"/>
                <a:ea typeface="Roboto Mono"/>
                <a:cs typeface="Roboto Mono"/>
                <a:sym typeface="Roboto Mono"/>
              </a:rPr>
              <a:t>devices</a:t>
            </a:r>
            <a:endParaRPr u="sng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25" y="1147225"/>
            <a:ext cx="7122875" cy="35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matic SC"/>
                <a:ea typeface="Amatic SC"/>
                <a:cs typeface="Amatic SC"/>
                <a:sym typeface="Amatic SC"/>
              </a:rPr>
              <a:t>Types of storage devices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Primary storage device</a:t>
            </a:r>
            <a:endParaRPr b="1" i="1" sz="1800">
              <a:solidFill>
                <a:srgbClr val="5454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AutoNum type="arabicPeriod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quite smaller in size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AutoNum type="arabicPeriod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designed to capture or hold data for a temporary period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AutoNum type="arabicPeriod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inside the computer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AutoNum type="arabicPeriod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the fastest access to data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AutoNum type="arabicPeriod"/>
            </a:pPr>
            <a:r>
              <a:rPr lang="ru" sz="1800">
                <a:solidFill>
                  <a:srgbClr val="54545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examples: Cache memory and RAM.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35052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Types of storage devices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Secondary storage device</a:t>
            </a:r>
            <a:endParaRPr b="1" sz="1800">
              <a:solidFill>
                <a:srgbClr val="54545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Roboto Mono"/>
              <a:buChar char="●"/>
            </a:pPr>
            <a:r>
              <a:rPr lang="ru" sz="1350">
                <a:solidFill>
                  <a:srgbClr val="545454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 secondary storage device has a larger storage capacity and can store data permanently. The device can be both external and internal to a computer and includes; compact disk, USB drive, hard disk, etc.</a:t>
            </a:r>
            <a:endParaRPr sz="1800">
              <a:solidFill>
                <a:srgbClr val="54545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48725" y="799300"/>
            <a:ext cx="9092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Examples of computer storage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98750"/>
            <a:ext cx="612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511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Roboto Mono"/>
              <a:buChar char="●"/>
            </a:pPr>
            <a:r>
              <a:rPr lang="ru" u="sng">
                <a:solidFill>
                  <a:srgbClr val="FFFF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 u="sng">
              <a:solidFill>
                <a:srgbClr val="FFFF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marR="151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Roboto Mono"/>
              <a:buChar char="●"/>
            </a:pPr>
            <a:r>
              <a:rPr lang="ru" sz="3000">
                <a:solidFill>
                  <a:srgbClr val="FFFF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 sz="3000">
              <a:solidFill>
                <a:srgbClr val="FFFF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Roboto Mono"/>
              <a:buChar char="●"/>
            </a:pPr>
            <a:r>
              <a:rPr i="1" lang="ru">
                <a:solidFill>
                  <a:srgbClr val="FFFF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Flash memory devices</a:t>
            </a:r>
            <a:endParaRPr i="1">
              <a:solidFill>
                <a:srgbClr val="FFFF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matic SC"/>
              <a:buChar char="●"/>
            </a:pPr>
            <a:r>
              <a:rPr lang="ru">
                <a:solidFill>
                  <a:srgbClr val="FFFF00"/>
                </a:solidFill>
                <a:highlight>
                  <a:srgbClr val="FFFFFF"/>
                </a:highlight>
                <a:latin typeface="Amatic SC"/>
                <a:ea typeface="Amatic SC"/>
                <a:cs typeface="Amatic SC"/>
                <a:sym typeface="Amatic SC"/>
              </a:rPr>
              <a:t>Online and cloud</a:t>
            </a:r>
            <a:endParaRPr>
              <a:solidFill>
                <a:srgbClr val="FFFF00"/>
              </a:solidFill>
              <a:highlight>
                <a:srgbClr val="FFFFFF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FFFF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Paper storage</a:t>
            </a:r>
            <a:endParaRPr>
              <a:solidFill>
                <a:srgbClr val="FFFF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11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5454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75" y="1147225"/>
            <a:ext cx="20955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125" y="2362975"/>
            <a:ext cx="1980184" cy="19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39875"/>
            <a:ext cx="9566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11300" rtl="0" algn="l">
              <a:spcBef>
                <a:spcPts val="500"/>
              </a:spcBef>
              <a:spcAft>
                <a:spcPts val="150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Magnetic storage devices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510300"/>
            <a:ext cx="4571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Floppy diskette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 drive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Magnetic strip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SuperDisk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Tape cassette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Zip diskette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300" y="1147225"/>
            <a:ext cx="3810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Optical storage devices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25225"/>
            <a:ext cx="4670700" cy="1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Blu-ray disc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CD-ROM disc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CD-R and CD-RW disc.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marR="9779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800"/>
              <a:buFont typeface="Roboto Mono"/>
              <a:buChar char="●"/>
            </a:pPr>
            <a:r>
              <a:rPr lang="ru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DVD-R, DVD+R, DVD-RW, and DVD+RW disc.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63" y="1457150"/>
            <a:ext cx="3615567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